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393" r:id="rId3"/>
    <p:sldId id="324" r:id="rId4"/>
    <p:sldId id="328" r:id="rId5"/>
    <p:sldId id="329" r:id="rId6"/>
    <p:sldId id="341" r:id="rId7"/>
    <p:sldId id="342" r:id="rId8"/>
    <p:sldId id="345" r:id="rId9"/>
    <p:sldId id="347" r:id="rId10"/>
    <p:sldId id="339" r:id="rId11"/>
    <p:sldId id="314" r:id="rId12"/>
    <p:sldId id="348" r:id="rId13"/>
    <p:sldId id="397" r:id="rId14"/>
    <p:sldId id="346" r:id="rId15"/>
    <p:sldId id="315" r:id="rId16"/>
    <p:sldId id="32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FC7"/>
    <a:srgbClr val="B6FF95"/>
    <a:srgbClr val="FF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8A11-A97D-4740-BF54-D08279C2DC87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744B-651A-8A4C-BB6C-0BD5219E397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922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7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2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9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3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4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6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36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8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6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1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9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4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6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8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9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6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0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46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9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75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28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9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97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91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01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72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92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51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90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82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05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79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28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38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5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7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9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59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65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057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23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93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929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1_008 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68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1_008 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075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2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BF9C9-4D60-CD4A-8A9F-4BE136613A8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C522E-051F-0D43-9633-D4894FD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DA9F8-88A4-9649-B4F4-57CDFF59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75DF6-688D-3945-BF67-1A119F8A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DDD77267-D15C-B049-9D58-BCD867B8278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495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6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FC2F-5C73-4E13-A76A-CD0072BF778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FA062-4E66-4899-92F4-7AAE95C9AFA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0739" y="1122933"/>
            <a:ext cx="7743739" cy="1014518"/>
          </a:xfrm>
          <a:prstGeom prst="rect">
            <a:avLst/>
          </a:prstGeom>
          <a:noFill/>
        </p:spPr>
        <p:txBody>
          <a:bodyPr wrap="none" lIns="90305" tIns="45153" rIns="90305" bIns="45153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BODONI 72 BOOK" pitchFamily="2" charset="0"/>
              </a:rPr>
              <a:t>BÀI GIẢNG HOÁ HỌC 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3BC16-DD5D-1D44-9AB4-5C2A8DD68416}"/>
              </a:ext>
            </a:extLst>
          </p:cNvPr>
          <p:cNvSpPr/>
          <p:nvPr/>
        </p:nvSpPr>
        <p:spPr>
          <a:xfrm>
            <a:off x="1857498" y="3177712"/>
            <a:ext cx="10121825" cy="1199184"/>
          </a:xfrm>
          <a:prstGeom prst="rect">
            <a:avLst/>
          </a:prstGeom>
          <a:noFill/>
        </p:spPr>
        <p:txBody>
          <a:bodyPr wrap="square" lIns="90305" tIns="45153" rIns="90305" bIns="45153">
            <a:spAutoFit/>
          </a:bodyPr>
          <a:lstStyle/>
          <a:p>
            <a:pPr algn="ctr"/>
            <a:r>
              <a:rPr lang="vi-VN" sz="72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72 BOOK" pitchFamily="2" charset="0"/>
              </a:rPr>
              <a:t>PHÂN BÓN HOÁ HỌC</a:t>
            </a:r>
            <a:endParaRPr lang="en-US" sz="7200" b="1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DONI 72 BOOK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E5CA2D-5270-504C-8A8C-EA50CA8A56FB}"/>
              </a:ext>
            </a:extLst>
          </p:cNvPr>
          <p:cNvSpPr/>
          <p:nvPr/>
        </p:nvSpPr>
        <p:spPr>
          <a:xfrm>
            <a:off x="5388995" y="2113822"/>
            <a:ext cx="4472527" cy="1063890"/>
          </a:xfrm>
          <a:prstGeom prst="rect">
            <a:avLst/>
          </a:prstGeom>
          <a:noFill/>
        </p:spPr>
        <p:txBody>
          <a:bodyPr wrap="square" lIns="90305" tIns="45153" rIns="90305" bIns="45153">
            <a:spAutoFit/>
          </a:bodyPr>
          <a:lstStyle/>
          <a:p>
            <a:pPr algn="ctr"/>
            <a:r>
              <a:rPr lang="en-US" sz="6321" b="1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nell Roundhand" panose="02000603080000090004" pitchFamily="2" charset="77"/>
              </a:rPr>
              <a:t>Bài</a:t>
            </a:r>
            <a:r>
              <a:rPr lang="en-US" sz="6321" b="1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nell Roundhand" panose="02000603080000090004" pitchFamily="2" charset="77"/>
              </a:rPr>
              <a:t> 11.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D73A7EF8-9A44-434E-956A-732B505D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1" y="4376896"/>
            <a:ext cx="5189363" cy="21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6F3F9B8F-8914-A64A-A345-FEE82BA0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14" y="1135971"/>
            <a:ext cx="41910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0BE01F63-6B80-5440-829C-66FFAD527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1"/>
            <a:ext cx="3200400" cy="1160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VN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dùng</a:t>
            </a:r>
            <a:endParaRPr lang="en-US" altLang="en-VN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BAD86851-E9BB-004B-8671-AA7821E1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914400" cy="1373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endParaRPr lang="en-US" altLang="en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72" name="Line 16">
            <a:extLst>
              <a:ext uri="{FF2B5EF4-FFF2-40B4-BE49-F238E27FC236}">
                <a16:creationId xmlns:a16="http://schemas.microsoft.com/office/drawing/2014/main" id="{34D2F6E2-8C57-8740-9B5B-629C5A7A0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447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58D9F715-4588-F244-B146-8E143385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762001"/>
            <a:ext cx="522611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(N):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ure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amoni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nitrat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amoni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sùnat</a:t>
            </a:r>
            <a:endParaRPr lang="en-US" altLang="en-VN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D8D04BAE-4E84-B041-9905-BC80DFB0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1738314"/>
            <a:ext cx="522611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(P):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photphat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suppephotphat</a:t>
            </a:r>
            <a:endParaRPr lang="en-US" altLang="en-VN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1879" name="Text Box 23">
            <a:extLst>
              <a:ext uri="{FF2B5EF4-FFF2-40B4-BE49-F238E27FC236}">
                <a16:creationId xmlns:a16="http://schemas.microsoft.com/office/drawing/2014/main" id="{CD8A0405-4C70-084F-B023-C7FF4D77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2695575"/>
            <a:ext cx="5226111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kali (K):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KCl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K</a:t>
            </a:r>
            <a:r>
              <a:rPr lang="en-US" altLang="en-VN" sz="2800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VN" sz="2800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1881" name="Text Box 25">
            <a:extLst>
              <a:ext uri="{FF2B5EF4-FFF2-40B4-BE49-F238E27FC236}">
                <a16:creationId xmlns:a16="http://schemas.microsoft.com/office/drawing/2014/main" id="{E0034808-4AED-BC49-A7AB-4E605C90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733800"/>
            <a:ext cx="914400" cy="1373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kép</a:t>
            </a:r>
            <a:endParaRPr lang="en-US" altLang="en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193F77BD-401B-814D-85A2-49C1BB42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3429001"/>
            <a:ext cx="5226111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NPK</a:t>
            </a:r>
          </a:p>
        </p:txBody>
      </p:sp>
      <p:sp>
        <p:nvSpPr>
          <p:cNvPr id="121883" name="Text Box 27">
            <a:extLst>
              <a:ext uri="{FF2B5EF4-FFF2-40B4-BE49-F238E27FC236}">
                <a16:creationId xmlns:a16="http://schemas.microsoft.com/office/drawing/2014/main" id="{0C719665-201E-664D-A7A4-F99AED31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4560887"/>
            <a:ext cx="5226111" cy="138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tổng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hợp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trực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tiếp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-KNO</a:t>
            </a:r>
            <a:r>
              <a:rPr lang="en-US" altLang="en-VN" sz="28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(kali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đạm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-(NH</a:t>
            </a:r>
            <a:r>
              <a:rPr lang="en-US" altLang="en-VN" sz="28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en-US" altLang="en-VN" sz="28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HPO</a:t>
            </a:r>
            <a:r>
              <a:rPr lang="en-US" altLang="en-VN" sz="28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đạm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lân</a:t>
            </a:r>
            <a:r>
              <a:rPr lang="en-US" altLang="en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altLang="en-V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F7922425-C87E-D543-9871-7F6B5FD0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70" y="4623039"/>
            <a:ext cx="41910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Bo,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mangan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….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VN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1885" name="Line 29">
            <a:extLst>
              <a:ext uri="{FF2B5EF4-FFF2-40B4-BE49-F238E27FC236}">
                <a16:creationId xmlns:a16="http://schemas.microsoft.com/office/drawing/2014/main" id="{DDE306EE-E531-404C-845E-5858D8C11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86" name="Line 30">
            <a:extLst>
              <a:ext uri="{FF2B5EF4-FFF2-40B4-BE49-F238E27FC236}">
                <a16:creationId xmlns:a16="http://schemas.microsoft.com/office/drawing/2014/main" id="{2DA3E1CC-8784-8144-B76B-D69649077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87" name="Line 31">
            <a:extLst>
              <a:ext uri="{FF2B5EF4-FFF2-40B4-BE49-F238E27FC236}">
                <a16:creationId xmlns:a16="http://schemas.microsoft.com/office/drawing/2014/main" id="{FE3C90D7-AC02-7444-967B-46CC051CB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91000"/>
            <a:ext cx="533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88" name="Line 32">
            <a:extLst>
              <a:ext uri="{FF2B5EF4-FFF2-40B4-BE49-F238E27FC236}">
                <a16:creationId xmlns:a16="http://schemas.microsoft.com/office/drawing/2014/main" id="{7442951F-1683-8645-BB57-F8308378C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81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89" name="Line 33">
            <a:extLst>
              <a:ext uri="{FF2B5EF4-FFF2-40B4-BE49-F238E27FC236}">
                <a16:creationId xmlns:a16="http://schemas.microsoft.com/office/drawing/2014/main" id="{ADEB6522-65F9-1F4E-B8C7-859FC7A80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2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90" name="Line 34">
            <a:extLst>
              <a:ext uri="{FF2B5EF4-FFF2-40B4-BE49-F238E27FC236}">
                <a16:creationId xmlns:a16="http://schemas.microsoft.com/office/drawing/2014/main" id="{EB73FCC4-616B-4948-A071-D529EA719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86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91" name="Line 35">
            <a:extLst>
              <a:ext uri="{FF2B5EF4-FFF2-40B4-BE49-F238E27FC236}">
                <a16:creationId xmlns:a16="http://schemas.microsoft.com/office/drawing/2014/main" id="{235621E0-D3F5-B840-B1D9-3BC18CF4E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72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21892" name="Text Box 36">
            <a:extLst>
              <a:ext uri="{FF2B5EF4-FFF2-40B4-BE49-F238E27FC236}">
                <a16:creationId xmlns:a16="http://schemas.microsoft.com/office/drawing/2014/main" id="{108EED35-B27D-BB4F-914A-AEA577A1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9" y="5484814"/>
            <a:ext cx="141877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AC1BA-64E2-7D4D-804C-85674211AB14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7" grpId="0" animBg="1"/>
      <p:bldP spid="121869" grpId="0" animBg="1"/>
      <p:bldP spid="121873" grpId="0" animBg="1"/>
      <p:bldP spid="121875" grpId="0" animBg="1"/>
      <p:bldP spid="121879" grpId="0" animBg="1"/>
      <p:bldP spid="121881" grpId="0" animBg="1"/>
      <p:bldP spid="121882" grpId="0" animBg="1"/>
      <p:bldP spid="121883" grpId="0" animBg="1"/>
      <p:bldP spid="121884" grpId="0" animBg="1"/>
      <p:bldP spid="121892" grpId="0" animBg="1"/>
      <p:bldP spid="12189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6" name="Text Box 22">
            <a:extLst>
              <a:ext uri="{FF2B5EF4-FFF2-40B4-BE49-F238E27FC236}">
                <a16:creationId xmlns:a16="http://schemas.microsoft.com/office/drawing/2014/main" id="{CA9E9B26-ACBD-0C4A-AAC4-55CBD0DF8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8" y="1250800"/>
            <a:ext cx="1185953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,NH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Cl, (NH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Ca(H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en-US" altLang="en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D3FE0561-9866-EA4C-AE7A-61837F79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61" y="2698902"/>
            <a:ext cx="118595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a.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Hãy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cho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biết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tên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của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nói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trên</a:t>
            </a:r>
            <a:r>
              <a:rPr lang="en-US" altLang="en-VN" sz="3600" dirty="0">
                <a:solidFill>
                  <a:srgbClr val="7030A0"/>
                </a:solidFill>
                <a:latin typeface="Snell Roundhand" panose="02000603080000090004" pitchFamily="2" charset="77"/>
              </a:rPr>
              <a:t>.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3070D414-C467-8C48-BC23-16D125C1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7" y="3716117"/>
            <a:ext cx="11886746" cy="1200329"/>
          </a:xfrm>
          <a:prstGeom prst="rect">
            <a:avLst/>
          </a:prstGeom>
          <a:solidFill>
            <a:srgbClr val="B6FF9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600" dirty="0">
                <a:latin typeface="Snell Roundhand" panose="02000603080000090004" pitchFamily="2" charset="77"/>
              </a:rPr>
              <a:t>b. </a:t>
            </a:r>
            <a:r>
              <a:rPr lang="en-US" altLang="en-VN" sz="3600" dirty="0" err="1">
                <a:latin typeface="Snell Roundhand" panose="02000603080000090004" pitchFamily="2" charset="77"/>
              </a:rPr>
              <a:t>Hãy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sắp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xếp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những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này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thành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các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nhóm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đơn</a:t>
            </a:r>
            <a:r>
              <a:rPr lang="en-US" altLang="en-VN" sz="3600" dirty="0">
                <a:latin typeface="Snell Roundhand" panose="02000603080000090004" pitchFamily="2" charset="77"/>
              </a:rPr>
              <a:t>(</a:t>
            </a:r>
            <a:r>
              <a:rPr lang="en-US" altLang="en-VN" sz="3600" dirty="0" err="1">
                <a:latin typeface="Snell Roundhand" panose="02000603080000090004" pitchFamily="2" charset="77"/>
              </a:rPr>
              <a:t>đạm</a:t>
            </a:r>
            <a:r>
              <a:rPr lang="en-US" altLang="en-VN" sz="3600" dirty="0">
                <a:latin typeface="Snell Roundhand" panose="02000603080000090004" pitchFamily="2" charset="77"/>
              </a:rPr>
              <a:t>, </a:t>
            </a:r>
            <a:r>
              <a:rPr lang="en-US" altLang="en-VN" sz="3600" dirty="0" err="1">
                <a:latin typeface="Snell Roundhand" panose="02000603080000090004" pitchFamily="2" charset="77"/>
              </a:rPr>
              <a:t>lân</a:t>
            </a:r>
            <a:r>
              <a:rPr lang="en-US" altLang="en-VN" sz="3600" dirty="0">
                <a:latin typeface="Snell Roundhand" panose="02000603080000090004" pitchFamily="2" charset="77"/>
              </a:rPr>
              <a:t>, kali) </a:t>
            </a:r>
            <a:r>
              <a:rPr lang="en-US" altLang="en-VN" sz="3600" dirty="0" err="1">
                <a:latin typeface="Snell Roundhand" panose="02000603080000090004" pitchFamily="2" charset="77"/>
              </a:rPr>
              <a:t>và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latin typeface="Snell Roundhand" panose="02000603080000090004" pitchFamily="2" charset="77"/>
              </a:rPr>
              <a:t>kép</a:t>
            </a:r>
            <a:r>
              <a:rPr lang="en-US" altLang="en-VN" sz="3600" dirty="0">
                <a:latin typeface="Snell Roundhand" panose="02000603080000090004" pitchFamily="2" charset="77"/>
              </a:rPr>
              <a:t>.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042FB2CD-33AA-F94F-A2B1-35E8456C3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54" y="5287330"/>
            <a:ext cx="118867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c.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Trộn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nào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với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nhau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ta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được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kép</a:t>
            </a:r>
            <a:r>
              <a:rPr lang="en-US" altLang="en-VN" sz="3600" dirty="0">
                <a:solidFill>
                  <a:srgbClr val="FF0000"/>
                </a:solidFill>
                <a:latin typeface="Snell Roundhand" panose="02000603080000090004" pitchFamily="2" charset="77"/>
              </a:rPr>
              <a:t> NPK?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3CCF2-F6D0-9944-ABB1-424473A5E2A2}"/>
              </a:ext>
            </a:extLst>
          </p:cNvPr>
          <p:cNvSpPr txBox="1"/>
          <p:nvPr/>
        </p:nvSpPr>
        <p:spPr>
          <a:xfrm>
            <a:off x="3598656" y="110475"/>
            <a:ext cx="4605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BÀI TẬP CỦNG CỐ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6" grpId="0" animBg="1"/>
      <p:bldP spid="88087" grpId="0" animBg="1"/>
      <p:bldP spid="88088" grpId="0" animBg="1"/>
      <p:bldP spid="880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5" name="Picture 7">
            <a:extLst>
              <a:ext uri="{FF2B5EF4-FFF2-40B4-BE49-F238E27FC236}">
                <a16:creationId xmlns:a16="http://schemas.microsoft.com/office/drawing/2014/main" id="{4AF0DBC5-ED6A-8645-99D1-84604441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57" y="1759858"/>
            <a:ext cx="4343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6" name="AutoShape 8">
            <a:extLst>
              <a:ext uri="{FF2B5EF4-FFF2-40B4-BE49-F238E27FC236}">
                <a16:creationId xmlns:a16="http://schemas.microsoft.com/office/drawing/2014/main" id="{7E1C8850-281F-934C-B291-ABF138B3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35" y="1968030"/>
            <a:ext cx="4143829" cy="2164202"/>
          </a:xfrm>
          <a:prstGeom prst="wedgeRoundRectCallout">
            <a:avLst>
              <a:gd name="adj1" fmla="val 61190"/>
              <a:gd name="adj2" fmla="val 209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Hãy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cho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biết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này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thuộc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loại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gì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135177" name="AutoShape 9">
            <a:extLst>
              <a:ext uri="{FF2B5EF4-FFF2-40B4-BE49-F238E27FC236}">
                <a16:creationId xmlns:a16="http://schemas.microsoft.com/office/drawing/2014/main" id="{64E39BBF-ECC5-9D44-B450-D7E2F4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264025"/>
            <a:ext cx="3429000" cy="2260600"/>
          </a:xfrm>
          <a:prstGeom prst="wedgeRoundRectCallout">
            <a:avLst>
              <a:gd name="adj1" fmla="val 86204"/>
              <a:gd name="adj2" fmla="val -71750"/>
              <a:gd name="adj3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Các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chỉ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số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</a:p>
          <a:p>
            <a:pPr algn="ctr"/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16 – 16 – 13</a:t>
            </a:r>
          </a:p>
          <a:p>
            <a:pPr algn="ctr"/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Nói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lên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điều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dirty="0" err="1">
                <a:solidFill>
                  <a:srgbClr val="FFFF00"/>
                </a:solidFill>
                <a:latin typeface="Snell Roundhand" panose="02000603080000090004" pitchFamily="2" charset="77"/>
              </a:rPr>
              <a:t>gì</a:t>
            </a:r>
            <a:r>
              <a:rPr lang="en-US" altLang="en-VN" sz="4000" dirty="0">
                <a:solidFill>
                  <a:srgbClr val="FFFF00"/>
                </a:solidFill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135178" name="Text Box 10">
            <a:extLst>
              <a:ext uri="{FF2B5EF4-FFF2-40B4-BE49-F238E27FC236}">
                <a16:creationId xmlns:a16="http://schemas.microsoft.com/office/drawing/2014/main" id="{299ED87B-BBFB-D44E-AA41-C3026E42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00208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6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Bài</a:t>
            </a:r>
            <a:r>
              <a:rPr lang="en-US" altLang="en-VN" sz="36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tập</a:t>
            </a:r>
            <a:r>
              <a:rPr lang="en-US" altLang="en-VN" sz="36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2:</a:t>
            </a:r>
          </a:p>
        </p:txBody>
      </p:sp>
      <p:sp>
        <p:nvSpPr>
          <p:cNvPr id="135179" name="AutoShape 11">
            <a:extLst>
              <a:ext uri="{FF2B5EF4-FFF2-40B4-BE49-F238E27FC236}">
                <a16:creationId xmlns:a16="http://schemas.microsoft.com/office/drawing/2014/main" id="{DBE00185-2CCB-634B-A12A-CB2438487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700" y="652462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>
              <a:latin typeface="Snell Roundhand" panose="0200060308000009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A1860-815C-804A-8ABC-7D1F248C48CD}"/>
              </a:ext>
            </a:extLst>
          </p:cNvPr>
          <p:cNvSpPr txBox="1"/>
          <p:nvPr/>
        </p:nvSpPr>
        <p:spPr>
          <a:xfrm>
            <a:off x="3598656" y="110475"/>
            <a:ext cx="4605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BÀI TẬP CỦNG CỐ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 animBg="1"/>
      <p:bldP spid="1351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14FC27E6-BE3E-7A40-9E29-15F22443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563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pic>
        <p:nvPicPr>
          <p:cNvPr id="3" name="Picture 8" descr="images250981_phumy">
            <a:extLst>
              <a:ext uri="{FF2B5EF4-FFF2-40B4-BE49-F238E27FC236}">
                <a16:creationId xmlns:a16="http://schemas.microsoft.com/office/drawing/2014/main" id="{DEF46A5A-7A5D-2146-B3C2-7040B845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95" y="1665904"/>
            <a:ext cx="8031881" cy="49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AB96A54-D377-1B49-AA2D-9DAAE1E7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95" y="1691108"/>
            <a:ext cx="8031881" cy="49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uAn">
            <a:extLst>
              <a:ext uri="{FF2B5EF4-FFF2-40B4-BE49-F238E27FC236}">
                <a16:creationId xmlns:a16="http://schemas.microsoft.com/office/drawing/2014/main" id="{8960613E-B515-EF4A-A467-841D3A7C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2" y="1697654"/>
            <a:ext cx="8031881" cy="49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C:\Users\WINNER\Desktop\dsc_0011.jpg">
            <a:extLst>
              <a:ext uri="{FF2B5EF4-FFF2-40B4-BE49-F238E27FC236}">
                <a16:creationId xmlns:a16="http://schemas.microsoft.com/office/drawing/2014/main" id="{B5C902C4-2A11-624A-93D6-F2B07DA3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7" y="1697792"/>
            <a:ext cx="8031881" cy="49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C:\Users\WINNER\Desktop\NHA MAY DAI NONG.jpg">
            <a:extLst>
              <a:ext uri="{FF2B5EF4-FFF2-40B4-BE49-F238E27FC236}">
                <a16:creationId xmlns:a16="http://schemas.microsoft.com/office/drawing/2014/main" id="{299806DF-E7D0-2046-9108-BD9CE56A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7" y="1709629"/>
            <a:ext cx="8031881" cy="493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:\Users\WINNER\Desktop\nha-may-phan-vi-sinh-tap-doan-thai-hoa.jpg">
            <a:extLst>
              <a:ext uri="{FF2B5EF4-FFF2-40B4-BE49-F238E27FC236}">
                <a16:creationId xmlns:a16="http://schemas.microsoft.com/office/drawing/2014/main" id="{C5730BB4-3803-4F4D-84A2-2230EC98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7" y="1693754"/>
            <a:ext cx="8031881" cy="493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C:\Users\WINNER\Desktop\hex9.jpg">
            <a:extLst>
              <a:ext uri="{FF2B5EF4-FFF2-40B4-BE49-F238E27FC236}">
                <a16:creationId xmlns:a16="http://schemas.microsoft.com/office/drawing/2014/main" id="{293F8752-DC9A-7941-A03A-402CD898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2" y="1640113"/>
            <a:ext cx="8077199" cy="50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Text Box 7">
            <a:extLst>
              <a:ext uri="{FF2B5EF4-FFF2-40B4-BE49-F238E27FC236}">
                <a16:creationId xmlns:a16="http://schemas.microsoft.com/office/drawing/2014/main" id="{2801C64C-A79B-0D45-BECD-9D5E87CA3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28" y="1487715"/>
            <a:ext cx="11600543" cy="4801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500 g (NH</a:t>
            </a:r>
            <a:r>
              <a:rPr lang="en-US" altLang="en-VN" sz="3600" baseline="-25000" dirty="0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VN" sz="3600" baseline="-25000" dirty="0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VN" sz="3600" baseline="-25000" dirty="0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VN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5BA40-3EA7-5443-BCFA-B62E22281035}"/>
              </a:ext>
            </a:extLst>
          </p:cNvPr>
          <p:cNvSpPr txBox="1"/>
          <p:nvPr/>
        </p:nvSpPr>
        <p:spPr>
          <a:xfrm>
            <a:off x="3598656" y="110475"/>
            <a:ext cx="4605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BÀI TẬP CỦNG CỐ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>
            <a:extLst>
              <a:ext uri="{FF2B5EF4-FFF2-40B4-BE49-F238E27FC236}">
                <a16:creationId xmlns:a16="http://schemas.microsoft.com/office/drawing/2014/main" id="{03484B62-5FA9-224F-97A8-FDF2BF0C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843315"/>
            <a:ext cx="891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en-VN" sz="44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bài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học</a:t>
            </a:r>
            <a:endParaRPr lang="en-US" altLang="en-VN" sz="4800" b="1" dirty="0">
              <a:solidFill>
                <a:srgbClr val="FF0000"/>
              </a:solidFill>
              <a:latin typeface="Snell Roundhand" panose="02000603080000090004" pitchFamily="2" charset="77"/>
            </a:endParaRPr>
          </a:p>
          <a:p>
            <a:pPr>
              <a:buFontTx/>
              <a:buChar char="-"/>
            </a:pP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Làm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bài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tập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 2, 3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trang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39 SGK.</a:t>
            </a:r>
          </a:p>
          <a:p>
            <a:pPr>
              <a:buFontTx/>
              <a:buChar char="-"/>
            </a:pP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Chuẩn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bị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bài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: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mối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quan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hệ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giữa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các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loại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</a:p>
          <a:p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 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hợp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chất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vô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cơ</a:t>
            </a:r>
            <a:r>
              <a:rPr lang="en-US" altLang="en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FD5C5-FDB1-EA4B-9AE4-2E9D85E7262C}"/>
              </a:ext>
            </a:extLst>
          </p:cNvPr>
          <p:cNvSpPr txBox="1"/>
          <p:nvPr/>
        </p:nvSpPr>
        <p:spPr>
          <a:xfrm>
            <a:off x="4830561" y="110475"/>
            <a:ext cx="2141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DẶN DÒ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66952" fontAlgn="base">
              <a:spcAft>
                <a:spcPct val="0"/>
              </a:spcAft>
            </a:pPr>
            <a:endParaRPr lang="zh-CN" altLang="en-US" sz="7585" b="1">
              <a:ln>
                <a:solidFill>
                  <a:srgbClr val="01544A"/>
                </a:solidFill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23635-EFA2-C547-9B01-B70E8983F0DF}"/>
              </a:ext>
            </a:extLst>
          </p:cNvPr>
          <p:cNvSpPr/>
          <p:nvPr/>
        </p:nvSpPr>
        <p:spPr>
          <a:xfrm>
            <a:off x="77142" y="1336120"/>
            <a:ext cx="12145945" cy="2092880"/>
          </a:xfrm>
          <a:prstGeom prst="rect">
            <a:avLst/>
          </a:prstGeom>
          <a:noFill/>
        </p:spPr>
        <p:txBody>
          <a:bodyPr spcFirstLastPara="1" wrap="square" lIns="121920" tIns="60960" rIns="121920" bIns="6096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ƠN CÁC 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7BCEB-2742-C24D-9524-DC9A75E8AE37}"/>
              </a:ext>
            </a:extLst>
          </p:cNvPr>
          <p:cNvSpPr/>
          <p:nvPr/>
        </p:nvSpPr>
        <p:spPr>
          <a:xfrm>
            <a:off x="514032" y="2832625"/>
            <a:ext cx="11300201" cy="2092880"/>
          </a:xfrm>
          <a:prstGeom prst="rect">
            <a:avLst/>
          </a:prstGeom>
          <a:noFill/>
        </p:spPr>
        <p:txBody>
          <a:bodyPr wrap="square" lIns="121920" tIns="60960" rIns="121920" bIns="6096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5333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 GẶP LẠI</a:t>
            </a: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56FB00B-D1F7-8147-B6EF-C59D2BB7CD30}"/>
              </a:ext>
            </a:extLst>
          </p:cNvPr>
          <p:cNvSpPr>
            <a:spLocks noEditPoints="1"/>
          </p:cNvSpPr>
          <p:nvPr/>
        </p:nvSpPr>
        <p:spPr bwMode="auto">
          <a:xfrm>
            <a:off x="514031" y="4974491"/>
            <a:ext cx="2102575" cy="1776687"/>
          </a:xfrm>
          <a:custGeom>
            <a:avLst/>
            <a:gdLst>
              <a:gd name="T0" fmla="*/ 309 w 347"/>
              <a:gd name="T1" fmla="*/ 176 h 352"/>
              <a:gd name="T2" fmla="*/ 326 w 347"/>
              <a:gd name="T3" fmla="*/ 150 h 352"/>
              <a:gd name="T4" fmla="*/ 335 w 347"/>
              <a:gd name="T5" fmla="*/ 103 h 352"/>
              <a:gd name="T6" fmla="*/ 294 w 347"/>
              <a:gd name="T7" fmla="*/ 113 h 352"/>
              <a:gd name="T8" fmla="*/ 282 w 347"/>
              <a:gd name="T9" fmla="*/ 65 h 352"/>
              <a:gd name="T10" fmla="*/ 262 w 347"/>
              <a:gd name="T11" fmla="*/ 22 h 352"/>
              <a:gd name="T12" fmla="*/ 234 w 347"/>
              <a:gd name="T13" fmla="*/ 54 h 352"/>
              <a:gd name="T14" fmla="*/ 196 w 347"/>
              <a:gd name="T15" fmla="*/ 23 h 352"/>
              <a:gd name="T16" fmla="*/ 155 w 347"/>
              <a:gd name="T17" fmla="*/ 0 h 352"/>
              <a:gd name="T18" fmla="*/ 151 w 347"/>
              <a:gd name="T19" fmla="*/ 42 h 352"/>
              <a:gd name="T20" fmla="*/ 102 w 347"/>
              <a:gd name="T21" fmla="*/ 39 h 352"/>
              <a:gd name="T22" fmla="*/ 55 w 347"/>
              <a:gd name="T23" fmla="*/ 44 h 352"/>
              <a:gd name="T24" fmla="*/ 77 w 347"/>
              <a:gd name="T25" fmla="*/ 81 h 352"/>
              <a:gd name="T26" fmla="*/ 35 w 347"/>
              <a:gd name="T27" fmla="*/ 107 h 352"/>
              <a:gd name="T28" fmla="*/ 0 w 347"/>
              <a:gd name="T29" fmla="*/ 139 h 352"/>
              <a:gd name="T30" fmla="*/ 39 w 347"/>
              <a:gd name="T31" fmla="*/ 156 h 352"/>
              <a:gd name="T32" fmla="*/ 39 w 347"/>
              <a:gd name="T33" fmla="*/ 195 h 352"/>
              <a:gd name="T34" fmla="*/ 0 w 347"/>
              <a:gd name="T35" fmla="*/ 212 h 352"/>
              <a:gd name="T36" fmla="*/ 35 w 347"/>
              <a:gd name="T37" fmla="*/ 244 h 352"/>
              <a:gd name="T38" fmla="*/ 77 w 347"/>
              <a:gd name="T39" fmla="*/ 271 h 352"/>
              <a:gd name="T40" fmla="*/ 55 w 347"/>
              <a:gd name="T41" fmla="*/ 307 h 352"/>
              <a:gd name="T42" fmla="*/ 102 w 347"/>
              <a:gd name="T43" fmla="*/ 313 h 352"/>
              <a:gd name="T44" fmla="*/ 151 w 347"/>
              <a:gd name="T45" fmla="*/ 309 h 352"/>
              <a:gd name="T46" fmla="*/ 155 w 347"/>
              <a:gd name="T47" fmla="*/ 352 h 352"/>
              <a:gd name="T48" fmla="*/ 196 w 347"/>
              <a:gd name="T49" fmla="*/ 329 h 352"/>
              <a:gd name="T50" fmla="*/ 234 w 347"/>
              <a:gd name="T51" fmla="*/ 297 h 352"/>
              <a:gd name="T52" fmla="*/ 262 w 347"/>
              <a:gd name="T53" fmla="*/ 329 h 352"/>
              <a:gd name="T54" fmla="*/ 282 w 347"/>
              <a:gd name="T55" fmla="*/ 286 h 352"/>
              <a:gd name="T56" fmla="*/ 294 w 347"/>
              <a:gd name="T57" fmla="*/ 239 h 352"/>
              <a:gd name="T58" fmla="*/ 335 w 347"/>
              <a:gd name="T59" fmla="*/ 248 h 352"/>
              <a:gd name="T60" fmla="*/ 326 w 347"/>
              <a:gd name="T61" fmla="*/ 201 h 352"/>
              <a:gd name="T62" fmla="*/ 174 w 347"/>
              <a:gd name="T63" fmla="*/ 201 h 352"/>
              <a:gd name="T64" fmla="*/ 174 w 347"/>
              <a:gd name="T65" fmla="*/ 150 h 352"/>
              <a:gd name="T66" fmla="*/ 174 w 347"/>
              <a:gd name="T67" fmla="*/ 20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7" h="352">
                <a:moveTo>
                  <a:pt x="308" y="195"/>
                </a:moveTo>
                <a:cubicBezTo>
                  <a:pt x="309" y="189"/>
                  <a:pt x="309" y="182"/>
                  <a:pt x="309" y="176"/>
                </a:cubicBezTo>
                <a:cubicBezTo>
                  <a:pt x="309" y="169"/>
                  <a:pt x="309" y="162"/>
                  <a:pt x="308" y="156"/>
                </a:cubicBezTo>
                <a:cubicBezTo>
                  <a:pt x="326" y="150"/>
                  <a:pt x="326" y="150"/>
                  <a:pt x="326" y="150"/>
                </a:cubicBezTo>
                <a:cubicBezTo>
                  <a:pt x="347" y="139"/>
                  <a:pt x="347" y="139"/>
                  <a:pt x="347" y="139"/>
                </a:cubicBezTo>
                <a:cubicBezTo>
                  <a:pt x="335" y="103"/>
                  <a:pt x="335" y="103"/>
                  <a:pt x="335" y="103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288" y="101"/>
                  <a:pt x="280" y="90"/>
                  <a:pt x="271" y="81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92" y="44"/>
                  <a:pt x="292" y="44"/>
                  <a:pt x="292" y="44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22" y="48"/>
                  <a:pt x="210" y="44"/>
                  <a:pt x="196" y="42"/>
                </a:cubicBezTo>
                <a:cubicBezTo>
                  <a:pt x="196" y="23"/>
                  <a:pt x="196" y="23"/>
                  <a:pt x="196" y="23"/>
                </a:cubicBezTo>
                <a:cubicBezTo>
                  <a:pt x="192" y="0"/>
                  <a:pt x="192" y="0"/>
                  <a:pt x="192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38" y="44"/>
                  <a:pt x="125" y="48"/>
                  <a:pt x="113" y="54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85" y="22"/>
                  <a:pt x="85" y="22"/>
                  <a:pt x="85" y="22"/>
                </a:cubicBezTo>
                <a:cubicBezTo>
                  <a:pt x="55" y="44"/>
                  <a:pt x="55" y="44"/>
                  <a:pt x="55" y="44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81"/>
                  <a:pt x="77" y="81"/>
                  <a:pt x="77" y="81"/>
                </a:cubicBezTo>
                <a:cubicBezTo>
                  <a:pt x="67" y="90"/>
                  <a:pt x="60" y="101"/>
                  <a:pt x="53" y="113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39"/>
                  <a:pt x="0" y="139"/>
                  <a:pt x="0" y="139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38" y="162"/>
                  <a:pt x="38" y="169"/>
                  <a:pt x="38" y="176"/>
                </a:cubicBezTo>
                <a:cubicBezTo>
                  <a:pt x="38" y="182"/>
                  <a:pt x="38" y="189"/>
                  <a:pt x="39" y="195"/>
                </a:cubicBezTo>
                <a:cubicBezTo>
                  <a:pt x="21" y="201"/>
                  <a:pt x="21" y="201"/>
                  <a:pt x="21" y="201"/>
                </a:cubicBezTo>
                <a:cubicBezTo>
                  <a:pt x="0" y="212"/>
                  <a:pt x="0" y="212"/>
                  <a:pt x="0" y="21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53" y="239"/>
                  <a:pt x="53" y="239"/>
                  <a:pt x="53" y="239"/>
                </a:cubicBezTo>
                <a:cubicBezTo>
                  <a:pt x="60" y="250"/>
                  <a:pt x="67" y="261"/>
                  <a:pt x="77" y="271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55" y="307"/>
                  <a:pt x="55" y="307"/>
                  <a:pt x="55" y="307"/>
                </a:cubicBezTo>
                <a:cubicBezTo>
                  <a:pt x="85" y="329"/>
                  <a:pt x="85" y="329"/>
                  <a:pt x="85" y="329"/>
                </a:cubicBezTo>
                <a:cubicBezTo>
                  <a:pt x="102" y="313"/>
                  <a:pt x="102" y="313"/>
                  <a:pt x="102" y="313"/>
                </a:cubicBezTo>
                <a:cubicBezTo>
                  <a:pt x="113" y="297"/>
                  <a:pt x="113" y="297"/>
                  <a:pt x="113" y="297"/>
                </a:cubicBezTo>
                <a:cubicBezTo>
                  <a:pt x="125" y="303"/>
                  <a:pt x="138" y="307"/>
                  <a:pt x="151" y="309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5" y="352"/>
                  <a:pt x="155" y="352"/>
                  <a:pt x="155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196" y="329"/>
                  <a:pt x="196" y="329"/>
                  <a:pt x="196" y="329"/>
                </a:cubicBezTo>
                <a:cubicBezTo>
                  <a:pt x="196" y="309"/>
                  <a:pt x="196" y="309"/>
                  <a:pt x="196" y="309"/>
                </a:cubicBezTo>
                <a:cubicBezTo>
                  <a:pt x="210" y="307"/>
                  <a:pt x="222" y="303"/>
                  <a:pt x="234" y="297"/>
                </a:cubicBezTo>
                <a:cubicBezTo>
                  <a:pt x="245" y="313"/>
                  <a:pt x="245" y="313"/>
                  <a:pt x="245" y="313"/>
                </a:cubicBezTo>
                <a:cubicBezTo>
                  <a:pt x="262" y="329"/>
                  <a:pt x="262" y="329"/>
                  <a:pt x="262" y="329"/>
                </a:cubicBezTo>
                <a:cubicBezTo>
                  <a:pt x="292" y="307"/>
                  <a:pt x="292" y="307"/>
                  <a:pt x="292" y="307"/>
                </a:cubicBezTo>
                <a:cubicBezTo>
                  <a:pt x="282" y="286"/>
                  <a:pt x="282" y="286"/>
                  <a:pt x="282" y="286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80" y="261"/>
                  <a:pt x="288" y="250"/>
                  <a:pt x="294" y="239"/>
                </a:cubicBezTo>
                <a:cubicBezTo>
                  <a:pt x="312" y="244"/>
                  <a:pt x="312" y="244"/>
                  <a:pt x="312" y="244"/>
                </a:cubicBezTo>
                <a:cubicBezTo>
                  <a:pt x="335" y="248"/>
                  <a:pt x="335" y="248"/>
                  <a:pt x="335" y="248"/>
                </a:cubicBezTo>
                <a:cubicBezTo>
                  <a:pt x="347" y="212"/>
                  <a:pt x="347" y="212"/>
                  <a:pt x="347" y="212"/>
                </a:cubicBezTo>
                <a:cubicBezTo>
                  <a:pt x="326" y="201"/>
                  <a:pt x="326" y="201"/>
                  <a:pt x="326" y="201"/>
                </a:cubicBezTo>
                <a:lnTo>
                  <a:pt x="308" y="195"/>
                </a:lnTo>
                <a:close/>
                <a:moveTo>
                  <a:pt x="174" y="201"/>
                </a:moveTo>
                <a:cubicBezTo>
                  <a:pt x="159" y="201"/>
                  <a:pt x="148" y="190"/>
                  <a:pt x="148" y="176"/>
                </a:cubicBezTo>
                <a:cubicBezTo>
                  <a:pt x="148" y="162"/>
                  <a:pt x="159" y="150"/>
                  <a:pt x="174" y="150"/>
                </a:cubicBezTo>
                <a:cubicBezTo>
                  <a:pt x="188" y="150"/>
                  <a:pt x="199" y="162"/>
                  <a:pt x="199" y="176"/>
                </a:cubicBezTo>
                <a:cubicBezTo>
                  <a:pt x="199" y="190"/>
                  <a:pt x="188" y="201"/>
                  <a:pt x="174" y="201"/>
                </a:cubicBezTo>
                <a:close/>
              </a:path>
            </a:pathLst>
          </a:cu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6566-BD88-6C41-8511-1129A5D89247}"/>
              </a:ext>
            </a:extLst>
          </p:cNvPr>
          <p:cNvSpPr txBox="1"/>
          <p:nvPr/>
        </p:nvSpPr>
        <p:spPr>
          <a:xfrm>
            <a:off x="1225321" y="5161114"/>
            <a:ext cx="679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72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181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0">
                                      <p:cBhvr>
                                        <p:cTn id="12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6808" y="1611287"/>
            <a:ext cx="9268820" cy="1524540"/>
            <a:chOff x="755576" y="1175345"/>
            <a:chExt cx="6352334" cy="774743"/>
          </a:xfrm>
        </p:grpSpPr>
        <p:sp>
          <p:nvSpPr>
            <p:cNvPr id="3" name="矩形 2"/>
            <p:cNvSpPr/>
            <p:nvPr/>
          </p:nvSpPr>
          <p:spPr>
            <a:xfrm>
              <a:off x="755576" y="1263897"/>
              <a:ext cx="6352334" cy="68619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898" y="1175345"/>
              <a:ext cx="5434131" cy="68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Phân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bón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hoá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học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là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Snell Roundhand" panose="02000603080000090004" pitchFamily="2" charset="77"/>
                </a:rPr>
                <a:t>gì</a:t>
              </a:r>
              <a:r>
                <a:rPr lang="en-US" sz="5400" b="1" dirty="0" smtClean="0">
                  <a:solidFill>
                    <a:srgbClr val="002060"/>
                  </a:solidFill>
                  <a:latin typeface="Snell Roundhand" panose="02000603080000090004" pitchFamily="2" charset="77"/>
                </a:rPr>
                <a:t>?</a:t>
              </a:r>
              <a:endParaRPr lang="en-US" sz="5400" b="1" dirty="0">
                <a:solidFill>
                  <a:srgbClr val="002060"/>
                </a:solidFill>
                <a:latin typeface="Snell Roundhand" panose="02000603080000090004" pitchFamily="2" charset="77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13572" y="1263896"/>
              <a:ext cx="360040" cy="677120"/>
              <a:chOff x="813572" y="1263896"/>
              <a:chExt cx="360040" cy="677120"/>
            </a:xfrm>
          </p:grpSpPr>
          <p:sp>
            <p:nvSpPr>
              <p:cNvPr id="6" name="流程图: 离页连接符 5"/>
              <p:cNvSpPr/>
              <p:nvPr/>
            </p:nvSpPr>
            <p:spPr>
              <a:xfrm>
                <a:off x="813572" y="1263896"/>
                <a:ext cx="360040" cy="489207"/>
              </a:xfrm>
              <a:prstGeom prst="flowChartOffpageConnector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36195" y="1502435"/>
                <a:ext cx="318837" cy="43858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altLang="zh-CN" sz="3200" kern="0">
                    <a:solidFill>
                      <a:schemeClr val="bg1"/>
                    </a:solidFill>
                    <a:latin typeface="微软雅黑"/>
                    <a:ea typeface="微软雅黑"/>
                  </a:rPr>
                  <a:t>1</a:t>
                </a:r>
                <a:endParaRPr lang="zh-CN" altLang="en-US" sz="3200" kern="0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0" y="4098993"/>
            <a:ext cx="12113779" cy="1312980"/>
            <a:chOff x="755575" y="2292469"/>
            <a:chExt cx="7991906" cy="667232"/>
          </a:xfrm>
        </p:grpSpPr>
        <p:sp>
          <p:nvSpPr>
            <p:cNvPr id="11" name="矩形 10"/>
            <p:cNvSpPr/>
            <p:nvPr/>
          </p:nvSpPr>
          <p:spPr>
            <a:xfrm>
              <a:off x="755575" y="2355726"/>
              <a:ext cx="7991906" cy="60397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0570" y="2292469"/>
              <a:ext cx="7616911" cy="61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Những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loại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phân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bón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Snell Roundhand" panose="02000603080000090004" pitchFamily="2" charset="77"/>
                </a:rPr>
                <a:t>thường</a:t>
              </a:r>
              <a:r>
                <a:rPr lang="en-US" sz="5400" b="1" dirty="0">
                  <a:solidFill>
                    <a:srgbClr val="002060"/>
                  </a:solidFill>
                  <a:latin typeface="Snell Roundhand" panose="02000603080000090004" pitchFamily="2" charset="77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Snell Roundhand" panose="02000603080000090004" pitchFamily="2" charset="77"/>
                </a:rPr>
                <a:t>dùng</a:t>
              </a:r>
              <a:endParaRPr lang="en-US" sz="5400" b="1" dirty="0">
                <a:solidFill>
                  <a:srgbClr val="002060"/>
                </a:solidFill>
                <a:latin typeface="Snell Roundhand" panose="02000603080000090004" pitchFamily="2" charset="77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13572" y="2355726"/>
              <a:ext cx="360040" cy="588475"/>
              <a:chOff x="813572" y="1263896"/>
              <a:chExt cx="360040" cy="588475"/>
            </a:xfrm>
          </p:grpSpPr>
          <p:sp>
            <p:nvSpPr>
              <p:cNvPr id="14" name="流程图: 离页连接符 13"/>
              <p:cNvSpPr/>
              <p:nvPr/>
            </p:nvSpPr>
            <p:spPr>
              <a:xfrm>
                <a:off x="813572" y="1263896"/>
                <a:ext cx="360040" cy="489207"/>
              </a:xfrm>
              <a:prstGeom prst="flowChartOffpageConnector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33022" y="1413790"/>
                <a:ext cx="318837" cy="43858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altLang="zh-CN" sz="3200" kern="0" dirty="0">
                    <a:solidFill>
                      <a:schemeClr val="bg1"/>
                    </a:solidFill>
                    <a:latin typeface="微软雅黑"/>
                    <a:ea typeface="微软雅黑"/>
                  </a:rPr>
                  <a:t>2</a:t>
                </a:r>
                <a:endParaRPr lang="zh-CN" altLang="en-US" sz="3200" kern="0" dirty="0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302267" y="252418"/>
            <a:ext cx="5971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NỘI DUNG CHÍNH</a:t>
            </a:r>
            <a:endParaRPr lang="zh-CN" altLang="en-US" sz="6000" b="1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0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4" name="Picture 18">
            <a:extLst>
              <a:ext uri="{FF2B5EF4-FFF2-40B4-BE49-F238E27FC236}">
                <a16:creationId xmlns:a16="http://schemas.microsoft.com/office/drawing/2014/main" id="{C940E441-31B5-644E-939C-14DCF42F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487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>
            <a:extLst>
              <a:ext uri="{FF2B5EF4-FFF2-40B4-BE49-F238E27FC236}">
                <a16:creationId xmlns:a16="http://schemas.microsoft.com/office/drawing/2014/main" id="{9141B10D-3FEC-AE49-A22B-6A0F35C4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6" name="AutoShape 20">
            <a:extLst>
              <a:ext uri="{FF2B5EF4-FFF2-40B4-BE49-F238E27FC236}">
                <a16:creationId xmlns:a16="http://schemas.microsoft.com/office/drawing/2014/main" id="{27669CF0-0073-7743-8923-C27ACB43C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893" y="457200"/>
            <a:ext cx="5105400" cy="1828800"/>
          </a:xfrm>
          <a:prstGeom prst="cloudCallout">
            <a:avLst>
              <a:gd name="adj1" fmla="val 28079"/>
              <a:gd name="adj2" fmla="val 7474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Niềm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vui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của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người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nông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dân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khi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mùa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màng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bội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thu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.</a:t>
            </a:r>
          </a:p>
        </p:txBody>
      </p:sp>
      <p:sp>
        <p:nvSpPr>
          <p:cNvPr id="101397" name="AutoShape 21">
            <a:extLst>
              <a:ext uri="{FF2B5EF4-FFF2-40B4-BE49-F238E27FC236}">
                <a16:creationId xmlns:a16="http://schemas.microsoft.com/office/drawing/2014/main" id="{5BBE074B-2A49-6D41-9B69-1D351245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6553200" cy="1905000"/>
          </a:xfrm>
          <a:prstGeom prst="wedgeEllipseCallout">
            <a:avLst>
              <a:gd name="adj1" fmla="val 10949"/>
              <a:gd name="adj2" fmla="val 7708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hình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ảnh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này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nói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lên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điều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gì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101398" name="AutoShape 22">
            <a:extLst>
              <a:ext uri="{FF2B5EF4-FFF2-40B4-BE49-F238E27FC236}">
                <a16:creationId xmlns:a16="http://schemas.microsoft.com/office/drawing/2014/main" id="{3647E06A-9CCF-6146-B5F6-FDC5A915A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04800"/>
            <a:ext cx="4724400" cy="1524000"/>
          </a:xfrm>
          <a:prstGeom prst="wedgeRoundRectCallout">
            <a:avLst>
              <a:gd name="adj1" fmla="val -31218"/>
              <a:gd name="adj2" fmla="val 9469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Vậy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người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nông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dân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này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đã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làm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gì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để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tăng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năng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suất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cây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trồng</a:t>
            </a:r>
            <a:r>
              <a:rPr lang="en-US" altLang="en-VN" sz="2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6" grpId="0" animBg="1"/>
      <p:bldP spid="101397" grpId="0" animBg="1"/>
      <p:bldP spid="101397" grpId="1" animBg="1"/>
      <p:bldP spid="1013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>
            <a:extLst>
              <a:ext uri="{FF2B5EF4-FFF2-40B4-BE49-F238E27FC236}">
                <a16:creationId xmlns:a16="http://schemas.microsoft.com/office/drawing/2014/main" id="{FC0DBE34-72B5-D64A-9FD8-C643A754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sp>
        <p:nvSpPr>
          <p:cNvPr id="106505" name="Text Box 9">
            <a:extLst>
              <a:ext uri="{FF2B5EF4-FFF2-40B4-BE49-F238E27FC236}">
                <a16:creationId xmlns:a16="http://schemas.microsoft.com/office/drawing/2014/main" id="{6C4CE072-E68E-A74D-8CF4-9266DC8F9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478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pic>
        <p:nvPicPr>
          <p:cNvPr id="106509" name="Picture 13">
            <a:extLst>
              <a:ext uri="{FF2B5EF4-FFF2-40B4-BE49-F238E27FC236}">
                <a16:creationId xmlns:a16="http://schemas.microsoft.com/office/drawing/2014/main" id="{27586960-063B-4D48-A11B-43BEB76C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69963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F696C-0F50-D843-90BE-BCB812841A30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>
            <a:extLst>
              <a:ext uri="{FF2B5EF4-FFF2-40B4-BE49-F238E27FC236}">
                <a16:creationId xmlns:a16="http://schemas.microsoft.com/office/drawing/2014/main" id="{7E6FAEA2-C0D4-7B43-989D-FFD82F9C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 b="1">
              <a:latin typeface="Snell Roundhand" panose="02000603080000090004" pitchFamily="2" charset="77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8F60C05F-A0FE-094C-B905-17A31B253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478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 b="1">
              <a:latin typeface="Snell Roundhand" panose="02000603080000090004" pitchFamily="2" charset="77"/>
            </a:endParaRPr>
          </a:p>
        </p:txBody>
      </p:sp>
      <p:sp>
        <p:nvSpPr>
          <p:cNvPr id="107529" name="AutoShape 9">
            <a:extLst>
              <a:ext uri="{FF2B5EF4-FFF2-40B4-BE49-F238E27FC236}">
                <a16:creationId xmlns:a16="http://schemas.microsoft.com/office/drawing/2014/main" id="{68B83953-B3C0-7649-B639-763E410D4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886" y="1066799"/>
            <a:ext cx="3849914" cy="1603829"/>
          </a:xfrm>
          <a:prstGeom prst="wedgeRoundRectCallout">
            <a:avLst>
              <a:gd name="adj1" fmla="val 34301"/>
              <a:gd name="adj2" fmla="val 1043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Thế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nào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là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solidFill>
                  <a:srgbClr val="00000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4000" b="1" dirty="0">
                <a:solidFill>
                  <a:srgbClr val="000000"/>
                </a:solidFill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4C49FAF6-F3BF-1247-8F29-1F73C804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14" y="3921591"/>
            <a:ext cx="1063897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VN" sz="4000" b="1" u="sng" dirty="0">
                <a:solidFill>
                  <a:srgbClr val="FF0000"/>
                </a:solidFill>
                <a:latin typeface="Britannic Bold" panose="020B0903060703020204" pitchFamily="34" charset="77"/>
              </a:rPr>
              <a:t>I.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là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u="sng" dirty="0" err="1">
                <a:solidFill>
                  <a:srgbClr val="FF0000"/>
                </a:solidFill>
                <a:latin typeface="Snell Roundhand" panose="02000603080000090004" pitchFamily="2" charset="77"/>
              </a:rPr>
              <a:t>gì</a:t>
            </a:r>
            <a:r>
              <a:rPr lang="en-US" altLang="en-VN" sz="4000" b="1" u="sng" dirty="0">
                <a:solidFill>
                  <a:srgbClr val="FF0000"/>
                </a:solidFill>
                <a:latin typeface="Snell Roundhand" panose="02000603080000090004" pitchFamily="2" charset="77"/>
              </a:rPr>
              <a:t>?</a:t>
            </a:r>
            <a:r>
              <a:rPr lang="en-US" altLang="en-VN" sz="40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là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những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hóa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chất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có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chứa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các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nguyên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tố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dinh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dưỡng</a:t>
            </a:r>
            <a:r>
              <a:rPr lang="en-US" altLang="en-VN" sz="4000" b="1" dirty="0">
                <a:latin typeface="Snell Roundhand" panose="02000603080000090004" pitchFamily="2" charset="77"/>
              </a:rPr>
              <a:t> (</a:t>
            </a:r>
            <a:r>
              <a:rPr lang="en-US" altLang="en-VN" sz="4000" b="1" dirty="0">
                <a:solidFill>
                  <a:schemeClr val="folHlink"/>
                </a:solidFill>
                <a:latin typeface="Snell Roundhand" panose="02000603080000090004" pitchFamily="2" charset="77"/>
              </a:rPr>
              <a:t>P,N,K</a:t>
            </a:r>
            <a:r>
              <a:rPr lang="en-US" altLang="en-VN" sz="4000" b="1" dirty="0">
                <a:latin typeface="Snell Roundhand" panose="02000603080000090004" pitchFamily="2" charset="77"/>
              </a:rPr>
              <a:t>…),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được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cho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cây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trồng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nhằm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nâng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cao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năng</a:t>
            </a:r>
            <a:r>
              <a:rPr lang="en-US" altLang="en-VN" sz="4000" b="1" dirty="0">
                <a:latin typeface="Snell Roundhand" panose="02000603080000090004" pitchFamily="2" charset="77"/>
              </a:rPr>
              <a:t> </a:t>
            </a:r>
            <a:r>
              <a:rPr lang="en-US" altLang="en-VN" sz="4000" b="1" dirty="0" err="1">
                <a:latin typeface="Snell Roundhand" panose="02000603080000090004" pitchFamily="2" charset="77"/>
              </a:rPr>
              <a:t>suất</a:t>
            </a:r>
            <a:r>
              <a:rPr lang="en-US" altLang="en-VN" sz="4000" b="1" dirty="0">
                <a:latin typeface="Snell Roundhand" panose="02000603080000090004" pitchFamily="2" charset="77"/>
              </a:rPr>
              <a:t>.</a:t>
            </a:r>
          </a:p>
        </p:txBody>
      </p:sp>
      <p:sp>
        <p:nvSpPr>
          <p:cNvPr id="107532" name="AutoShape 12">
            <a:extLst>
              <a:ext uri="{FF2B5EF4-FFF2-40B4-BE49-F238E27FC236}">
                <a16:creationId xmlns:a16="http://schemas.microsoft.com/office/drawing/2014/main" id="{7355AC7C-E79F-4949-931C-C61AC3E2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785" y="1059270"/>
            <a:ext cx="5428343" cy="2554544"/>
          </a:xfrm>
          <a:prstGeom prst="wedgeEllipseCallout">
            <a:avLst>
              <a:gd name="adj1" fmla="val -30606"/>
              <a:gd name="adj2" fmla="val 4958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Vậy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có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những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loại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hóa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học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thông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thường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6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nào</a:t>
            </a:r>
            <a:r>
              <a:rPr lang="en-US" altLang="en-VN" sz="36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2A7D3-F8FD-6B49-B75F-2CB866D9715A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nimBg="1"/>
      <p:bldP spid="107529" grpId="1" animBg="1"/>
      <p:bldP spid="107530" grpId="0"/>
      <p:bldP spid="1075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>
            <a:extLst>
              <a:ext uri="{FF2B5EF4-FFF2-40B4-BE49-F238E27FC236}">
                <a16:creationId xmlns:a16="http://schemas.microsoft.com/office/drawing/2014/main" id="{460EA636-E252-D84F-8669-26E6A9B5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1" y="119017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DD2B5921-EE3E-1447-979C-6F7498EE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71" y="1723573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92FD2075-566A-D546-86C9-94463A8E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" y="999672"/>
            <a:ext cx="8891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Là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hóa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có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dinh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dưỡng</a:t>
            </a:r>
            <a:r>
              <a:rPr lang="en-US" altLang="en-VN" sz="2800" dirty="0">
                <a:latin typeface="Times New Roman" panose="02020603050405020304" pitchFamily="18" charset="0"/>
              </a:rPr>
              <a:t> (</a:t>
            </a:r>
            <a:r>
              <a:rPr lang="en-US" altLang="en-VN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P,N,K</a:t>
            </a:r>
            <a:r>
              <a:rPr lang="en-US" altLang="en-VN" sz="2800" dirty="0">
                <a:latin typeface="Times New Roman" panose="02020603050405020304" pitchFamily="18" charset="0"/>
              </a:rPr>
              <a:t>…),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nhằm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nâng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cao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suất</a:t>
            </a:r>
            <a:r>
              <a:rPr lang="en-US" altLang="en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7F376E9E-A5D3-7742-B123-EF0D2433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84" y="2271260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3912" name="AutoShape 8">
            <a:extLst>
              <a:ext uri="{FF2B5EF4-FFF2-40B4-BE49-F238E27FC236}">
                <a16:creationId xmlns:a16="http://schemas.microsoft.com/office/drawing/2014/main" id="{00381164-27C1-C841-8A98-40663EC1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71" y="2333172"/>
            <a:ext cx="4419600" cy="1752600"/>
          </a:xfrm>
          <a:prstGeom prst="cloudCallout">
            <a:avLst>
              <a:gd name="adj1" fmla="val -22736"/>
              <a:gd name="adj2" fmla="val 7001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Phân bón đơn có đặc điểm gì?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957E1A80-11BD-0F4B-A1BA-66CF14224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2637972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>
                <a:latin typeface="Times New Roman" panose="02020603050405020304" pitchFamily="18" charset="0"/>
              </a:rPr>
              <a:t>1. </a:t>
            </a:r>
            <a:r>
              <a:rPr lang="en-US" altLang="en-VN" sz="2800" u="sng">
                <a:latin typeface="Times New Roman" panose="02020603050405020304" pitchFamily="18" charset="0"/>
              </a:rPr>
              <a:t>Phân bón đơn:</a:t>
            </a:r>
            <a:r>
              <a:rPr lang="en-US" altLang="en-VN" sz="2800">
                <a:latin typeface="Times New Roman" panose="02020603050405020304" pitchFamily="18" charset="0"/>
              </a:rPr>
              <a:t> chỉ chứa </a:t>
            </a:r>
            <a:r>
              <a:rPr lang="en-US" altLang="en-VN" sz="2800">
                <a:solidFill>
                  <a:schemeClr val="fol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VN" sz="2800">
                <a:latin typeface="Times New Roman" panose="02020603050405020304" pitchFamily="18" charset="0"/>
              </a:rPr>
              <a:t> trong ba nguyên tố dinh dưỡng chính là </a:t>
            </a:r>
            <a:r>
              <a:rPr lang="en-US" altLang="en-VN" sz="2800">
                <a:solidFill>
                  <a:schemeClr val="accent2"/>
                </a:solidFill>
                <a:latin typeface="Times New Roman" panose="02020603050405020304" pitchFamily="18" charset="0"/>
              </a:rPr>
              <a:t>đạm (N), lân (P), Kali (K).</a:t>
            </a:r>
          </a:p>
        </p:txBody>
      </p:sp>
      <p:sp>
        <p:nvSpPr>
          <p:cNvPr id="123914" name="AutoShape 10">
            <a:extLst>
              <a:ext uri="{FF2B5EF4-FFF2-40B4-BE49-F238E27FC236}">
                <a16:creationId xmlns:a16="http://schemas.microsoft.com/office/drawing/2014/main" id="{8AA89F41-CC2B-814D-9850-E6DD1D5D4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373234"/>
            <a:ext cx="6934200" cy="13716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3916" name="AutoShape 12">
            <a:extLst>
              <a:ext uri="{FF2B5EF4-FFF2-40B4-BE49-F238E27FC236}">
                <a16:creationId xmlns:a16="http://schemas.microsoft.com/office/drawing/2014/main" id="{4952FBFD-E3CA-8548-8A11-381640F8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371" y="3399972"/>
            <a:ext cx="4419600" cy="1752600"/>
          </a:xfrm>
          <a:prstGeom prst="cloudCallout">
            <a:avLst>
              <a:gd name="adj1" fmla="val -44505"/>
              <a:gd name="adj2" fmla="val 9882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Phân bón kép có đặc điểm gì?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2C4F44FE-5539-1A4C-8A9C-4E340D07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71" y="3399972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2.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u="sng" dirty="0"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u="sng" dirty="0"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kép</a:t>
            </a:r>
            <a:r>
              <a:rPr lang="en-US" altLang="en-VN" sz="2800" dirty="0">
                <a:latin typeface="Times New Roman" panose="02020603050405020304" pitchFamily="18" charset="0"/>
              </a:rPr>
              <a:t>: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có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V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dinh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dưỡng</a:t>
            </a:r>
            <a:r>
              <a:rPr lang="en-US" altLang="en-VN" sz="2800" dirty="0">
                <a:latin typeface="Times New Roman" panose="02020603050405020304" pitchFamily="18" charset="0"/>
              </a:rPr>
              <a:t> N, P, K.</a:t>
            </a:r>
          </a:p>
        </p:txBody>
      </p:sp>
      <p:sp>
        <p:nvSpPr>
          <p:cNvPr id="123919" name="AutoShape 15">
            <a:extLst>
              <a:ext uri="{FF2B5EF4-FFF2-40B4-BE49-F238E27FC236}">
                <a16:creationId xmlns:a16="http://schemas.microsoft.com/office/drawing/2014/main" id="{5D2BC9C4-7E91-D443-B7A3-B99E28D2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71" y="4466772"/>
            <a:ext cx="4343400" cy="1371600"/>
          </a:xfrm>
          <a:prstGeom prst="cloudCallout">
            <a:avLst>
              <a:gd name="adj1" fmla="val 62171"/>
              <a:gd name="adj2" fmla="val 8067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Phân bón vi lượng có đặc điểm gì?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01BF5BD1-AA45-5A41-8028-55E1C973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71" y="4238172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3.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u="sng" dirty="0">
                <a:latin typeface="Times New Roman" panose="02020603050405020304" pitchFamily="18" charset="0"/>
              </a:rPr>
              <a:t>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u="sng" dirty="0">
                <a:latin typeface="Times New Roman" panose="02020603050405020304" pitchFamily="18" charset="0"/>
              </a:rPr>
              <a:t> vi </a:t>
            </a:r>
            <a:r>
              <a:rPr lang="en-US" altLang="en-VN" sz="2800" u="sng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latin typeface="Times New Roman" panose="02020603050405020304" pitchFamily="18" charset="0"/>
              </a:rPr>
              <a:t>: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cung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cấp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ít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2800" dirty="0">
                <a:latin typeface="Times New Roman" panose="02020603050405020304" pitchFamily="18" charset="0"/>
              </a:rPr>
              <a:t> Bo,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kẽm</a:t>
            </a:r>
            <a:r>
              <a:rPr lang="en-US" altLang="en-VN" sz="2800" dirty="0"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mangan</a:t>
            </a:r>
            <a:r>
              <a:rPr lang="en-US" altLang="en-VN" sz="2800" dirty="0">
                <a:latin typeface="Times New Roman" panose="02020603050405020304" pitchFamily="18" charset="0"/>
              </a:rPr>
              <a:t>….</a:t>
            </a:r>
            <a:r>
              <a:rPr lang="en-US" altLang="en-VN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cần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thiết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en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0AB15-81FC-634A-BD4B-9AA6EAEF283A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  <p:bldP spid="123912" grpId="1" animBg="1"/>
      <p:bldP spid="123913" grpId="0"/>
      <p:bldP spid="123914" grpId="0" animBg="1"/>
      <p:bldP spid="123914" grpId="1" animBg="1"/>
      <p:bldP spid="123916" grpId="0" animBg="1"/>
      <p:bldP spid="123916" grpId="1" animBg="1"/>
      <p:bldP spid="123918" grpId="0"/>
      <p:bldP spid="123919" grpId="0" animBg="1"/>
      <p:bldP spid="123919" grpId="1" animBg="1"/>
      <p:bldP spid="123919" grpId="2" animBg="1"/>
      <p:bldP spid="1239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>
            <a:extLst>
              <a:ext uri="{FF2B5EF4-FFF2-40B4-BE49-F238E27FC236}">
                <a16:creationId xmlns:a16="http://schemas.microsoft.com/office/drawing/2014/main" id="{A30A836F-1D47-6D45-96CF-B8D1B2A0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3200">
              <a:latin typeface="Times New Roman" panose="02020603050405020304" pitchFamily="18" charset="0"/>
            </a:endParaRP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006EF31A-6594-DA49-AFDD-504E5750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4780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3200">
              <a:latin typeface="Times New Roman" panose="02020603050405020304" pitchFamily="18" charset="0"/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786287A0-D2D4-9148-9197-EFC6AB1F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2" y="1105528"/>
            <a:ext cx="114719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VN" sz="3200" dirty="0" err="1">
                <a:latin typeface="Times New Roman" panose="02020603050405020304" pitchFamily="18" charset="0"/>
              </a:rPr>
              <a:t>Là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những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hóa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chất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có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dinh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dưỡng</a:t>
            </a:r>
            <a:r>
              <a:rPr lang="en-US" altLang="en-VN" sz="3200" dirty="0">
                <a:latin typeface="Times New Roman" panose="02020603050405020304" pitchFamily="18" charset="0"/>
              </a:rPr>
              <a:t> (</a:t>
            </a:r>
            <a:r>
              <a:rPr lang="en-US" altLang="en-VN" sz="3200" dirty="0">
                <a:solidFill>
                  <a:schemeClr val="folHlink"/>
                </a:solidFill>
                <a:latin typeface="Times New Roman" panose="02020603050405020304" pitchFamily="18" charset="0"/>
              </a:rPr>
              <a:t>P,N,K</a:t>
            </a:r>
            <a:r>
              <a:rPr lang="en-US" altLang="en-VN" sz="3200" dirty="0">
                <a:latin typeface="Times New Roman" panose="02020603050405020304" pitchFamily="18" charset="0"/>
              </a:rPr>
              <a:t>…), </a:t>
            </a:r>
            <a:r>
              <a:rPr lang="en-US" altLang="en-VN" sz="3200" dirty="0" err="1">
                <a:latin typeface="Times New Roman" panose="02020603050405020304" pitchFamily="18" charset="0"/>
              </a:rPr>
              <a:t>được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cho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trồng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nhằm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nâng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cao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năng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suất</a:t>
            </a:r>
            <a:r>
              <a:rPr lang="en-US" altLang="en-VN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F28AB3F1-F0E2-9E4B-B567-765FAAD7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2" y="267518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41D16EF2-24ED-414E-B1B5-EC322CD0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36" y="3457321"/>
            <a:ext cx="114719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dirty="0">
                <a:latin typeface="Times New Roman" panose="02020603050405020304" pitchFamily="18" charset="0"/>
              </a:rPr>
              <a:t>1.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bón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đơn</a:t>
            </a:r>
            <a:r>
              <a:rPr lang="en-US" altLang="en-VN" sz="3200" u="sng" dirty="0">
                <a:latin typeface="Times New Roman" panose="02020603050405020304" pitchFamily="18" charset="0"/>
              </a:rPr>
              <a:t>: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chỉ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ba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dinh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dưỡng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chính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là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V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(N),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lân</a:t>
            </a:r>
            <a:r>
              <a:rPr lang="en-US" altLang="en-V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(P),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Kali (K).</a:t>
            </a:r>
          </a:p>
        </p:txBody>
      </p:sp>
      <p:sp>
        <p:nvSpPr>
          <p:cNvPr id="126987" name="Text Box 11">
            <a:extLst>
              <a:ext uri="{FF2B5EF4-FFF2-40B4-BE49-F238E27FC236}">
                <a16:creationId xmlns:a16="http://schemas.microsoft.com/office/drawing/2014/main" id="{CF15332C-2072-3C4E-B388-946D8CCC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36" y="4615190"/>
            <a:ext cx="11590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dirty="0">
                <a:latin typeface="Times New Roman" panose="02020603050405020304" pitchFamily="18" charset="0"/>
              </a:rPr>
              <a:t>2.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bón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kép</a:t>
            </a:r>
            <a:r>
              <a:rPr lang="en-US" altLang="en-VN" sz="3200" dirty="0">
                <a:latin typeface="Times New Roman" panose="02020603050405020304" pitchFamily="18" charset="0"/>
              </a:rPr>
              <a:t>: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có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VN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VN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dinh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dưỡng</a:t>
            </a:r>
            <a:r>
              <a:rPr lang="en-US" altLang="en-VN" sz="3200" dirty="0">
                <a:latin typeface="Times New Roman" panose="02020603050405020304" pitchFamily="18" charset="0"/>
              </a:rPr>
              <a:t> N, P, K.</a:t>
            </a:r>
          </a:p>
        </p:txBody>
      </p:sp>
      <p:sp>
        <p:nvSpPr>
          <p:cNvPr id="126989" name="Text Box 13">
            <a:extLst>
              <a:ext uri="{FF2B5EF4-FFF2-40B4-BE49-F238E27FC236}">
                <a16:creationId xmlns:a16="http://schemas.microsoft.com/office/drawing/2014/main" id="{36D333EB-51CD-B143-AD77-B3A4918F5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36" y="5287832"/>
            <a:ext cx="110415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dirty="0">
                <a:latin typeface="Times New Roman" panose="02020603050405020304" pitchFamily="18" charset="0"/>
              </a:rPr>
              <a:t>3.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Phân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bón</a:t>
            </a:r>
            <a:r>
              <a:rPr lang="en-US" altLang="en-VN" sz="3200" u="sng" dirty="0">
                <a:latin typeface="Times New Roman" panose="02020603050405020304" pitchFamily="18" charset="0"/>
              </a:rPr>
              <a:t> vi </a:t>
            </a:r>
            <a:r>
              <a:rPr lang="en-US" altLang="en-VN" sz="3200" u="sng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3200" dirty="0">
                <a:latin typeface="Times New Roman" panose="02020603050405020304" pitchFamily="18" charset="0"/>
              </a:rPr>
              <a:t>: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cung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cấp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một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ít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tố</a:t>
            </a:r>
            <a:r>
              <a:rPr lang="en-US" altLang="en-VN" sz="3200" dirty="0">
                <a:latin typeface="Times New Roman" panose="02020603050405020304" pitchFamily="18" charset="0"/>
              </a:rPr>
              <a:t> Bo, </a:t>
            </a:r>
            <a:r>
              <a:rPr lang="en-US" altLang="en-VN" sz="3200" dirty="0" err="1">
                <a:latin typeface="Times New Roman" panose="02020603050405020304" pitchFamily="18" charset="0"/>
              </a:rPr>
              <a:t>kẽm</a:t>
            </a:r>
            <a:r>
              <a:rPr lang="en-US" altLang="en-VN" sz="3200" dirty="0">
                <a:latin typeface="Times New Roman" panose="02020603050405020304" pitchFamily="18" charset="0"/>
              </a:rPr>
              <a:t>, </a:t>
            </a:r>
            <a:r>
              <a:rPr lang="en-US" altLang="en-VN" sz="3200" dirty="0" err="1">
                <a:latin typeface="Times New Roman" panose="02020603050405020304" pitchFamily="18" charset="0"/>
              </a:rPr>
              <a:t>mangan</a:t>
            </a:r>
            <a:r>
              <a:rPr lang="en-US" altLang="en-VN" sz="3200" dirty="0">
                <a:latin typeface="Times New Roman" panose="02020603050405020304" pitchFamily="18" charset="0"/>
              </a:rPr>
              <a:t>….</a:t>
            </a:r>
            <a:r>
              <a:rPr lang="en-US" altLang="en-VN" sz="3200" dirty="0" err="1">
                <a:latin typeface="Times New Roman" panose="02020603050405020304" pitchFamily="18" charset="0"/>
              </a:rPr>
              <a:t>nhưng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rất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cần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thiết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cho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3200" dirty="0"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latin typeface="Times New Roman" panose="02020603050405020304" pitchFamily="18" charset="0"/>
              </a:rPr>
              <a:t>trồng</a:t>
            </a:r>
            <a:r>
              <a:rPr lang="en-US" altLang="en-VN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875B7-BB95-6547-955D-5338EFEF4359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>
            <a:extLst>
              <a:ext uri="{FF2B5EF4-FFF2-40B4-BE49-F238E27FC236}">
                <a16:creationId xmlns:a16="http://schemas.microsoft.com/office/drawing/2014/main" id="{E9E5FDF4-DD7E-CD46-93E7-8E06EBF4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Snell Roundhand" panose="02000603080000090004" pitchFamily="2" charset="77"/>
            </a:endParaRP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24B5E684-E7E8-AA44-BF06-135FAB43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478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Snell Roundhand" panose="02000603080000090004" pitchFamily="2" charset="77"/>
            </a:endParaRPr>
          </a:p>
        </p:txBody>
      </p:sp>
      <p:sp>
        <p:nvSpPr>
          <p:cNvPr id="130104" name="Text Box 56">
            <a:extLst>
              <a:ext uri="{FF2B5EF4-FFF2-40B4-BE49-F238E27FC236}">
                <a16:creationId xmlns:a16="http://schemas.microsoft.com/office/drawing/2014/main" id="{E7305752-E1DD-064B-BBEA-33258508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87" y="1371601"/>
            <a:ext cx="11771084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latin typeface="Snell Roundhand" panose="02000603080000090004" pitchFamily="2" charset="77"/>
              </a:rPr>
              <a:t>  -  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chứa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nguyên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tố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dinh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dưỡng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cơ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bản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nào</a:t>
            </a:r>
            <a:r>
              <a:rPr lang="en-US" altLang="en-VN" sz="3200" b="1" dirty="0">
                <a:latin typeface="Snell Roundhand" panose="02000603080000090004" pitchFamily="2" charset="77"/>
              </a:rPr>
              <a:t>?</a:t>
            </a:r>
          </a:p>
          <a:p>
            <a:r>
              <a:rPr lang="en-US" altLang="en-VN" sz="3200" b="1" dirty="0">
                <a:latin typeface="Snell Roundhand" panose="02000603080000090004" pitchFamily="2" charset="77"/>
              </a:rPr>
              <a:t>  - 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gồm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những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loại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thông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dụng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nào</a:t>
            </a:r>
            <a:r>
              <a:rPr lang="en-US" altLang="en-VN" sz="3200" b="1" dirty="0">
                <a:latin typeface="Snell Roundhand" panose="02000603080000090004" pitchFamily="2" charset="77"/>
              </a:rPr>
              <a:t>? </a:t>
            </a:r>
          </a:p>
          <a:p>
            <a:r>
              <a:rPr lang="en-US" altLang="en-VN" sz="3200" b="1" dirty="0">
                <a:latin typeface="Snell Roundhand" panose="02000603080000090004" pitchFamily="2" charset="77"/>
              </a:rPr>
              <a:t>  -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đặc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điểm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gì</a:t>
            </a:r>
            <a:r>
              <a:rPr lang="en-US" altLang="en-VN" sz="3200" b="1" dirty="0">
                <a:latin typeface="Snell Roundhand" panose="02000603080000090004" pitchFamily="2" charset="77"/>
              </a:rPr>
              <a:t> khi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sử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dụng</a:t>
            </a:r>
            <a:r>
              <a:rPr lang="en-US" altLang="en-VN" sz="3200" b="1" dirty="0">
                <a:latin typeface="Snell Roundhand" panose="02000603080000090004" pitchFamily="2" charset="77"/>
              </a:rPr>
              <a:t>? (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ví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dụ</a:t>
            </a:r>
            <a:r>
              <a:rPr lang="en-US" altLang="en-VN" sz="3200" b="1" dirty="0">
                <a:latin typeface="Snell Roundhand" panose="02000603080000090004" pitchFamily="2" charset="77"/>
              </a:rPr>
              <a:t>: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tính</a:t>
            </a:r>
            <a:r>
              <a:rPr lang="en-US" altLang="en-VN" sz="3200" b="1" dirty="0">
                <a:latin typeface="Snell Roundhand" panose="02000603080000090004" pitchFamily="2" charset="77"/>
              </a:rPr>
              <a:t> tan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trong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nước</a:t>
            </a:r>
            <a:r>
              <a:rPr lang="en-US" altLang="en-VN" sz="3200" b="1" dirty="0">
                <a:latin typeface="Snell Roundhand" panose="02000603080000090004" pitchFamily="2" charset="77"/>
              </a:rPr>
              <a:t>…).</a:t>
            </a:r>
          </a:p>
          <a:p>
            <a:r>
              <a:rPr lang="en-US" altLang="en-VN" sz="3200" b="1" dirty="0">
                <a:latin typeface="Snell Roundhand" panose="02000603080000090004" pitchFamily="2" charset="77"/>
              </a:rPr>
              <a:t>  -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đó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thường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vào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giai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đoạn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phát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triển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nào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của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cây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lúa</a:t>
            </a:r>
            <a:r>
              <a:rPr lang="en-US" altLang="en-VN" sz="3200" b="1" dirty="0">
                <a:latin typeface="Snell Roundhand" panose="02000603080000090004" pitchFamily="2" charset="77"/>
              </a:rPr>
              <a:t>?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Vì</a:t>
            </a:r>
            <a:r>
              <a:rPr lang="en-US" altLang="en-VN" sz="3200" b="1" dirty="0"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latin typeface="Snell Roundhand" panose="02000603080000090004" pitchFamily="2" charset="77"/>
              </a:rPr>
              <a:t>sao</a:t>
            </a:r>
            <a:r>
              <a:rPr lang="en-US" altLang="en-VN" sz="3200" b="1" dirty="0">
                <a:latin typeface="Snell Roundhand" panose="02000603080000090004" pitchFamily="2" charset="77"/>
              </a:rPr>
              <a:t>?</a:t>
            </a:r>
          </a:p>
        </p:txBody>
      </p:sp>
      <p:sp>
        <p:nvSpPr>
          <p:cNvPr id="130105" name="Text Box 57">
            <a:extLst>
              <a:ext uri="{FF2B5EF4-FFF2-40B4-BE49-F238E27FC236}">
                <a16:creationId xmlns:a16="http://schemas.microsoft.com/office/drawing/2014/main" id="{0CCB5DE9-8362-7341-ABB0-7773D625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2" y="4502258"/>
            <a:ext cx="1188719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Bảng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chia:</a:t>
            </a:r>
          </a:p>
          <a:p>
            <a:pPr>
              <a:spcBef>
                <a:spcPct val="50000"/>
              </a:spcBef>
            </a:pP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Nhóm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I: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đạm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;          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Nhóm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II: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lân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,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kali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Nhóm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III: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bón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kép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; 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Nhóm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IV: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Phân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vi </a:t>
            </a:r>
            <a:r>
              <a:rPr lang="en-US" altLang="en-VN" sz="3200" b="1" dirty="0" err="1">
                <a:solidFill>
                  <a:srgbClr val="7030A0"/>
                </a:solidFill>
                <a:latin typeface="Snell Roundhand" panose="02000603080000090004" pitchFamily="2" charset="77"/>
              </a:rPr>
              <a:t>lượng</a:t>
            </a:r>
            <a:r>
              <a:rPr lang="en-US" altLang="en-VN" sz="3200" b="1" dirty="0">
                <a:solidFill>
                  <a:srgbClr val="7030A0"/>
                </a:solidFill>
                <a:latin typeface="Snell Roundhand" panose="02000603080000090004" pitchFamily="2" charset="77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5C7D1-5CF7-CD49-834B-BC447D29AFF7}"/>
              </a:ext>
            </a:extLst>
          </p:cNvPr>
          <p:cNvSpPr txBox="1"/>
          <p:nvPr/>
        </p:nvSpPr>
        <p:spPr>
          <a:xfrm>
            <a:off x="3288471" y="110475"/>
            <a:ext cx="5226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77"/>
              </a:rPr>
              <a:t>PHÂN BÓN HOÁ HỌC</a:t>
            </a:r>
            <a:endParaRPr lang="zh-CN" altLang="en-US" sz="4400" b="1" dirty="0">
              <a:solidFill>
                <a:srgbClr val="FF0000"/>
              </a:solidFill>
              <a:latin typeface="Britannic Bold" panose="020B0903060703020204" pitchFamily="34" charset="77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04" grpId="0" animBg="1"/>
      <p:bldP spid="130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2FFC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>
            <a:extLst>
              <a:ext uri="{FF2B5EF4-FFF2-40B4-BE49-F238E27FC236}">
                <a16:creationId xmlns:a16="http://schemas.microsoft.com/office/drawing/2014/main" id="{5656E536-8FB6-8148-B853-E1167905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5684"/>
            <a:ext cx="1169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81200C63-830F-5C4A-BD39-509C3C85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532" y="1729084"/>
            <a:ext cx="545930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VN" altLang="en-VN" sz="2800">
              <a:latin typeface="Times New Roman" panose="02020603050405020304" pitchFamily="18" charset="0"/>
            </a:endParaRPr>
          </a:p>
        </p:txBody>
      </p:sp>
      <p:sp>
        <p:nvSpPr>
          <p:cNvPr id="133128" name="AutoShape 8">
            <a:extLst>
              <a:ext uri="{FF2B5EF4-FFF2-40B4-BE49-F238E27FC236}">
                <a16:creationId xmlns:a16="http://schemas.microsoft.com/office/drawing/2014/main" id="{2F6BC70A-22B1-4244-B587-208A1708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769" y="1547837"/>
            <a:ext cx="9274946" cy="487680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Chúng ta cần có những lưu ý gì </a:t>
            </a:r>
          </a:p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khi sử dụng</a:t>
            </a:r>
          </a:p>
          <a:p>
            <a:pPr algn="ctr"/>
            <a:r>
              <a:rPr lang="en-US" altLang="en-VN" sz="2800">
                <a:solidFill>
                  <a:srgbClr val="CC0000"/>
                </a:solidFill>
                <a:latin typeface="Times New Roman" panose="02020603050405020304" pitchFamily="18" charset="0"/>
              </a:rPr>
              <a:t>Phân bón hóa học?</a:t>
            </a:r>
          </a:p>
        </p:txBody>
      </p:sp>
      <p:sp>
        <p:nvSpPr>
          <p:cNvPr id="133129" name="Text Box 9">
            <a:extLst>
              <a:ext uri="{FF2B5EF4-FFF2-40B4-BE49-F238E27FC236}">
                <a16:creationId xmlns:a16="http://schemas.microsoft.com/office/drawing/2014/main" id="{AF752FC4-A42C-414E-BEC0-E928C5EFF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34" y="132826"/>
            <a:ext cx="626533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mẹo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vặt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khi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30" name="Text Box 10">
            <a:extLst>
              <a:ext uri="{FF2B5EF4-FFF2-40B4-BE49-F238E27FC236}">
                <a16:creationId xmlns:a16="http://schemas.microsoft.com/office/drawing/2014/main" id="{71B8437C-6741-1E45-8A3F-DD2C8739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2883"/>
            <a:ext cx="1169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- </a:t>
            </a:r>
            <a:r>
              <a:rPr lang="en-US" altLang="en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lúc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trời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nắng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nóng</a:t>
            </a:r>
            <a:r>
              <a:rPr lang="en-US" altLang="en-VN" sz="2800" dirty="0"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có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dự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báo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có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vì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dễ</a:t>
            </a:r>
            <a:r>
              <a:rPr lang="en-US" altLang="en-VN" sz="2800" dirty="0">
                <a:latin typeface="Times New Roman" panose="02020603050405020304" pitchFamily="18" charset="0"/>
              </a:rPr>
              <a:t> bay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hơi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dễ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rửa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trôi</a:t>
            </a:r>
            <a:r>
              <a:rPr lang="en-US" altLang="en-VN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3131" name="Text Box 11">
            <a:extLst>
              <a:ext uri="{FF2B5EF4-FFF2-40B4-BE49-F238E27FC236}">
                <a16:creationId xmlns:a16="http://schemas.microsoft.com/office/drawing/2014/main" id="{A2EB4617-A1F0-6049-BF32-E85F59F5C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1083"/>
            <a:ext cx="11698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- </a:t>
            </a:r>
            <a:r>
              <a:rPr lang="en-US" altLang="en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VN" sz="2800" dirty="0">
                <a:latin typeface="Times New Roman" panose="02020603050405020304" pitchFamily="18" charset="0"/>
              </a:rPr>
              <a:t> 1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lần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và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sát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gốc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latin typeface="Times New Roman" panose="02020603050405020304" pitchFamily="18" charset="0"/>
              </a:rPr>
              <a:t> (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ăn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quả</a:t>
            </a:r>
            <a:r>
              <a:rPr lang="en-US" altLang="en-VN" sz="2800" dirty="0"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nghiệp</a:t>
            </a:r>
            <a:r>
              <a:rPr lang="en-US" altLang="en-VN" sz="2800" dirty="0">
                <a:latin typeface="Times New Roman" panose="02020603050405020304" pitchFamily="18" charset="0"/>
              </a:rPr>
              <a:t>…)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vì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sẽ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cháy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lá</a:t>
            </a:r>
            <a:r>
              <a:rPr lang="en-US" altLang="en-VN" sz="2800" dirty="0"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héo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rễ</a:t>
            </a:r>
            <a:r>
              <a:rPr lang="en-US" altLang="en-VN" sz="2800" dirty="0">
                <a:latin typeface="Times New Roman" panose="02020603050405020304" pitchFamily="18" charset="0"/>
              </a:rPr>
              <a:t> non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và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lông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hút</a:t>
            </a:r>
            <a:r>
              <a:rPr lang="en-US" altLang="en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32" name="Text Box 12">
            <a:extLst>
              <a:ext uri="{FF2B5EF4-FFF2-40B4-BE49-F238E27FC236}">
                <a16:creationId xmlns:a16="http://schemas.microsoft.com/office/drawing/2014/main" id="{43436152-C6FE-2F42-95AD-E0C5430A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6483"/>
            <a:ext cx="1169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- </a:t>
            </a:r>
            <a:r>
              <a:rPr lang="en-US" altLang="en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(NH</a:t>
            </a:r>
            <a:r>
              <a:rPr lang="en-US" altLang="en-VN" sz="2800" baseline="-25000" dirty="0">
                <a:latin typeface="Times New Roman" panose="02020603050405020304" pitchFamily="18" charset="0"/>
              </a:rPr>
              <a:t>4</a:t>
            </a:r>
            <a:r>
              <a:rPr lang="en-US" altLang="en-VN" sz="2800" dirty="0">
                <a:latin typeface="Times New Roman" panose="02020603050405020304" pitchFamily="18" charset="0"/>
              </a:rPr>
              <a:t>)</a:t>
            </a:r>
            <a:r>
              <a:rPr lang="en-US" altLang="en-VN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VN" sz="2800" dirty="0">
                <a:latin typeface="Times New Roman" panose="02020603050405020304" pitchFamily="18" charset="0"/>
              </a:rPr>
              <a:t>SO</a:t>
            </a:r>
            <a:r>
              <a:rPr lang="en-US" altLang="en-VN" sz="2800" baseline="-25000" dirty="0">
                <a:latin typeface="Times New Roman" panose="02020603050405020304" pitchFamily="18" charset="0"/>
              </a:rPr>
              <a:t>4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chua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vì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nó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sẽ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tăng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chua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33" name="Text Box 13">
            <a:extLst>
              <a:ext uri="{FF2B5EF4-FFF2-40B4-BE49-F238E27FC236}">
                <a16:creationId xmlns:a16="http://schemas.microsoft.com/office/drawing/2014/main" id="{47124924-864D-2E40-B169-A5535D5D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8483"/>
            <a:ext cx="1169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 dirty="0">
                <a:latin typeface="Times New Roman" panose="02020603050405020304" pitchFamily="18" charset="0"/>
              </a:rPr>
              <a:t>- </a:t>
            </a:r>
            <a:r>
              <a:rPr lang="en-US" altLang="en-VN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bón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lót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hết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trước</a:t>
            </a:r>
            <a:r>
              <a:rPr lang="en-US" altLang="en-VN" sz="2800" dirty="0">
                <a:latin typeface="Times New Roman" panose="02020603050405020304" pitchFamily="18" charset="0"/>
              </a:rPr>
              <a:t> khi </a:t>
            </a:r>
            <a:r>
              <a:rPr lang="en-US" altLang="en-VN" sz="2800" dirty="0" err="1">
                <a:latin typeface="Times New Roman" panose="02020603050405020304" pitchFamily="18" charset="0"/>
              </a:rPr>
              <a:t>gieo</a:t>
            </a:r>
            <a:r>
              <a:rPr lang="en-US" altLang="en-VN" sz="2800" dirty="0">
                <a:latin typeface="Times New Roman" panose="02020603050405020304" pitchFamily="18" charset="0"/>
              </a:rPr>
              <a:t>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vì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lân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lâu</a:t>
            </a:r>
            <a:r>
              <a:rPr lang="en-US" altLang="en-VN" sz="2800" dirty="0">
                <a:latin typeface="Times New Roman" panose="02020603050405020304" pitchFamily="18" charset="0"/>
              </a:rPr>
              <a:t> tan,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tồn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lâu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VN" sz="2800" dirty="0">
                <a:latin typeface="Times New Roman" panose="02020603050405020304" pitchFamily="18" charset="0"/>
              </a:rPr>
              <a:t> </a:t>
            </a:r>
            <a:r>
              <a:rPr lang="en-US" altLang="en-VN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34" name="Text Box 14">
            <a:extLst>
              <a:ext uri="{FF2B5EF4-FFF2-40B4-BE49-F238E27FC236}">
                <a16:creationId xmlns:a16="http://schemas.microsoft.com/office/drawing/2014/main" id="{0D74A037-3205-9840-BABB-3F5486D3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6683"/>
            <a:ext cx="1169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800">
                <a:latin typeface="Times New Roman" panose="02020603050405020304" pitchFamily="18" charset="0"/>
              </a:rPr>
              <a:t> - Nên đọc kỉ các hướng dẫn sử dụng phân bón trước khi dùng hoặc hỏi các chuyên gia kĩ thuật nông nghiệp.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  <p:bldP spid="133128" grpId="1" animBg="1"/>
      <p:bldP spid="133129" grpId="0" animBg="1"/>
      <p:bldP spid="133130" grpId="0"/>
      <p:bldP spid="133131" grpId="0"/>
      <p:bldP spid="133132" grpId="0"/>
      <p:bldP spid="133133" grpId="0"/>
      <p:bldP spid="13313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1054</Words>
  <Application>Microsoft Office PowerPoint</Application>
  <PresentationFormat>Widescreen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Abril Fatface</vt:lpstr>
      <vt:lpstr>Aldrich</vt:lpstr>
      <vt:lpstr>Arial</vt:lpstr>
      <vt:lpstr>BODONI 72 BOOK</vt:lpstr>
      <vt:lpstr>Britannic Bold</vt:lpstr>
      <vt:lpstr>Calibri</vt:lpstr>
      <vt:lpstr>Calibri Light</vt:lpstr>
      <vt:lpstr>等线</vt:lpstr>
      <vt:lpstr>Snell Roundhand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 LINH</dc:creator>
  <cp:lastModifiedBy>Admin</cp:lastModifiedBy>
  <cp:revision>89</cp:revision>
  <dcterms:created xsi:type="dcterms:W3CDTF">2021-08-19T09:12:31Z</dcterms:created>
  <dcterms:modified xsi:type="dcterms:W3CDTF">2021-10-17T16:48:45Z</dcterms:modified>
</cp:coreProperties>
</file>